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4" r:id="rId8"/>
    <p:sldId id="265" r:id="rId9"/>
    <p:sldId id="266" r:id="rId10"/>
    <p:sldId id="267" r:id="rId11"/>
    <p:sldId id="261" r:id="rId12"/>
    <p:sldId id="268" r:id="rId13"/>
    <p:sldId id="262" r:id="rId14"/>
    <p:sldId id="269" r:id="rId15"/>
    <p:sldId id="270" r:id="rId16"/>
  </p:sldIdLst>
  <p:sldSz cx="12192000" cy="6858000"/>
  <p:notesSz cx="6858000" cy="9144000"/>
  <p:embeddedFontLst>
    <p:embeddedFont>
      <p:font typeface="OCR A Extended" panose="02010509020102010303" pitchFamily="50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NCAA Illinois Fighting Illini" panose="02000500000000000000" pitchFamily="2" charset="0"/>
      <p:regular r:id="rId22"/>
    </p:embeddedFont>
    <p:embeddedFont>
      <p:font typeface="Narkisim" panose="020B0604020202020204" charset="-79"/>
      <p:regular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Gungsuh" panose="020B0604020202020204" charset="-127"/>
      <p:regular r:id="rId26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9933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7615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494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7803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474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16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51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0741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4298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9563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0406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3262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2653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51" y="0"/>
            <a:ext cx="6864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Key Features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114021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Selfcomposed</a:t>
            </a:r>
            <a:r>
              <a:rPr lang="en-US" dirty="0" smtClean="0"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 soundtracks</a:t>
            </a:r>
          </a:p>
          <a:p>
            <a:endParaRPr lang="en-US" dirty="0" smtClean="0"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en-US" dirty="0" smtClean="0"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Over 9*10^6 Pixels </a:t>
            </a:r>
            <a:r>
              <a:rPr lang="en-US" dirty="0" err="1" smtClean="0"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selfdrawn</a:t>
            </a:r>
            <a:r>
              <a:rPr lang="en-US" dirty="0" smtClean="0"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 Sprites &amp; Textures</a:t>
            </a:r>
          </a:p>
          <a:p>
            <a:endParaRPr lang="en-US" dirty="0" smtClean="0"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en-US" dirty="0" err="1" smtClean="0"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Selfcalculated</a:t>
            </a:r>
            <a:r>
              <a:rPr lang="en-US" dirty="0" smtClean="0"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 Friction-Inertia-Physics-Engine</a:t>
            </a:r>
          </a:p>
        </p:txBody>
      </p:sp>
    </p:spTree>
    <p:extLst>
      <p:ext uri="{BB962C8B-B14F-4D97-AF65-F5344CB8AC3E}">
        <p14:creationId xmlns:p14="http://schemas.microsoft.com/office/powerpoint/2010/main" val="350146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296135" cy="4888213"/>
          </a:xfrm>
        </p:spPr>
        <p:txBody>
          <a:bodyPr>
            <a:normAutofit/>
          </a:bodyPr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Tacklezones</a:t>
            </a:r>
          </a:p>
          <a:p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Tackles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Catches/intercepts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Duel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Slow effect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Size dependent on movement</a:t>
            </a:r>
          </a:p>
          <a:p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8327461" y="2037302"/>
            <a:ext cx="3619896" cy="2783394"/>
            <a:chOff x="6990953" y="3900074"/>
            <a:chExt cx="3619896" cy="2783394"/>
          </a:xfrm>
        </p:grpSpPr>
        <p:sp>
          <p:nvSpPr>
            <p:cNvPr id="9" name="Textfeld 8"/>
            <p:cNvSpPr txBox="1"/>
            <p:nvPr/>
          </p:nvSpPr>
          <p:spPr>
            <a:xfrm>
              <a:off x="6990953" y="6314136"/>
              <a:ext cx="3619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HotBall, Hot5 (2016)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endParaRPr>
            </a:p>
          </p:txBody>
        </p:sp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954" y="3900074"/>
              <a:ext cx="3619895" cy="2376698"/>
            </a:xfrm>
            <a:prstGeom prst="rect">
              <a:avLst/>
            </a:prstGeom>
          </p:spPr>
        </p:pic>
      </p:grp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Key Features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: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  <a:cs typeface="Narkisim" panose="020E0502050101010101" pitchFamily="34" charset="-79"/>
              </a:rPr>
              <a:t>Tacklezones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grpSp>
        <p:nvGrpSpPr>
          <p:cNvPr id="15" name="Gruppieren 14"/>
          <p:cNvGrpSpPr/>
          <p:nvPr/>
        </p:nvGrpSpPr>
        <p:grpSpPr>
          <a:xfrm>
            <a:off x="838199" y="1365696"/>
            <a:ext cx="7204769" cy="5112000"/>
            <a:chOff x="2699863" y="523469"/>
            <a:chExt cx="6792273" cy="5811061"/>
          </a:xfrm>
        </p:grpSpPr>
        <p:grpSp>
          <p:nvGrpSpPr>
            <p:cNvPr id="14" name="Gruppieren 13"/>
            <p:cNvGrpSpPr/>
            <p:nvPr/>
          </p:nvGrpSpPr>
          <p:grpSpPr>
            <a:xfrm>
              <a:off x="2699863" y="523469"/>
              <a:ext cx="6792273" cy="5811061"/>
              <a:chOff x="2699863" y="523469"/>
              <a:chExt cx="6792273" cy="5811061"/>
            </a:xfrm>
          </p:grpSpPr>
          <p:pic>
            <p:nvPicPr>
              <p:cNvPr id="13" name="Grafik 1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863" y="523469"/>
                <a:ext cx="6792273" cy="5811061"/>
              </a:xfrm>
              <a:prstGeom prst="rect">
                <a:avLst/>
              </a:prstGeom>
            </p:spPr>
          </p:pic>
          <p:pic>
            <p:nvPicPr>
              <p:cNvPr id="12" name="Grafik 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863" y="523469"/>
                <a:ext cx="6792273" cy="5811061"/>
              </a:xfrm>
              <a:prstGeom prst="rect">
                <a:avLst/>
              </a:prstGeom>
            </p:spPr>
          </p:pic>
        </p:grpSp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863" y="523469"/>
              <a:ext cx="6792273" cy="5811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754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Key Features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cs typeface="Narkisim" panose="020E0502050101010101" pitchFamily="34" charset="-79"/>
              </a:rPr>
              <a:t>: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: AI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8757" y="1825624"/>
            <a:ext cx="11463689" cy="4888213"/>
          </a:xfrm>
        </p:spPr>
        <p:txBody>
          <a:bodyPr>
            <a:normAutofit/>
          </a:bodyPr>
          <a:lstStyle/>
          <a:p>
            <a:r>
              <a:rPr lang="en-US" sz="2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7 different behaviors based on role &amp; game situation</a:t>
            </a:r>
          </a:p>
          <a:p>
            <a:r>
              <a:rPr lang="en-US" sz="2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Advanced pathfinding over a weighted Voronoi-Graph</a:t>
            </a:r>
          </a:p>
          <a:p>
            <a:r>
              <a:rPr lang="en-US" sz="2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Geometrical functions to test complex maneuvers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334139"/>
              </p:ext>
            </p:extLst>
          </p:nvPr>
        </p:nvGraphicFramePr>
        <p:xfrm>
          <a:off x="288757" y="4054372"/>
          <a:ext cx="5178393" cy="191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131"/>
                <a:gridCol w="1726131"/>
                <a:gridCol w="1726131"/>
              </a:tblGrid>
              <a:tr h="4785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Offense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Defense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478516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Aggressive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Disruptor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Piranha</a:t>
                      </a:r>
                      <a:endParaRPr lang="en-US" dirty="0"/>
                    </a:p>
                  </a:txBody>
                  <a:tcPr/>
                </a:tc>
              </a:tr>
              <a:tr h="478516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Balanced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Forward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Marking</a:t>
                      </a:r>
                      <a:endParaRPr lang="en-US" dirty="0"/>
                    </a:p>
                  </a:txBody>
                  <a:tcPr/>
                </a:tc>
              </a:tr>
              <a:tr h="478516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Defensive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Zone-Defense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" name="Gruppieren 7"/>
          <p:cNvGrpSpPr/>
          <p:nvPr/>
        </p:nvGrpSpPr>
        <p:grpSpPr>
          <a:xfrm>
            <a:off x="5699760" y="3277162"/>
            <a:ext cx="6052686" cy="3590463"/>
            <a:chOff x="5699760" y="3277162"/>
            <a:chExt cx="6052686" cy="3590463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9760" y="3277162"/>
              <a:ext cx="6052686" cy="3240381"/>
            </a:xfrm>
            <a:prstGeom prst="rect">
              <a:avLst/>
            </a:prstGeom>
          </p:spPr>
        </p:pic>
        <p:sp>
          <p:nvSpPr>
            <p:cNvPr id="7" name="Textfeld 6"/>
            <p:cNvSpPr txBox="1"/>
            <p:nvPr/>
          </p:nvSpPr>
          <p:spPr>
            <a:xfrm>
              <a:off x="5733522" y="6498293"/>
              <a:ext cx="56202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Voronoi-</a:t>
              </a:r>
              <a:r>
                <a:rPr lang="en-US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Grapher</a:t>
              </a:r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, Felix Wiener (2016)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94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62934"/>
          </a:xfrm>
        </p:spPr>
        <p:txBody>
          <a:bodyPr>
            <a:normAutofit/>
          </a:bodyPr>
          <a:lstStyle/>
          <a:p>
            <a:pPr algn="ctr"/>
            <a:r>
              <a:rPr lang="en-US" sz="16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Live Demo</a:t>
            </a:r>
            <a:endParaRPr lang="en-US" sz="16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08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252947"/>
          </a:xfrm>
        </p:spPr>
        <p:txBody>
          <a:bodyPr>
            <a:normAutofit/>
          </a:bodyPr>
          <a:lstStyle/>
          <a:p>
            <a:pPr algn="ctr"/>
            <a:r>
              <a:rPr lang="en-US" sz="6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Thank you for your attention</a:t>
            </a:r>
            <a:endParaRPr lang="en-US" sz="16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747" y="2610854"/>
            <a:ext cx="3993569" cy="398967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2" y="2618072"/>
            <a:ext cx="3783780" cy="37837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7285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38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Structure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88213"/>
          </a:xfrm>
        </p:spPr>
        <p:txBody>
          <a:bodyPr>
            <a:normAutofit/>
          </a:bodyPr>
          <a:lstStyle/>
          <a:p>
            <a:r>
              <a:rPr lang="de-D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Introduction</a:t>
            </a:r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of</a:t>
            </a:r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 Hot5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Project HotBall</a:t>
            </a:r>
          </a:p>
          <a:p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Development</a:t>
            </a:r>
          </a:p>
          <a:p>
            <a:endPara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Key Features</a:t>
            </a:r>
          </a:p>
          <a:p>
            <a:endPara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Gameplay-Demo</a:t>
            </a:r>
          </a:p>
        </p:txBody>
      </p:sp>
    </p:spTree>
    <p:extLst>
      <p:ext uri="{BB962C8B-B14F-4D97-AF65-F5344CB8AC3E}">
        <p14:creationId xmlns:p14="http://schemas.microsoft.com/office/powerpoint/2010/main" val="294551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-112671"/>
            <a:ext cx="10515600" cy="1325563"/>
          </a:xfrm>
        </p:spPr>
        <p:txBody>
          <a:bodyPr/>
          <a:lstStyle/>
          <a:p>
            <a:pPr algn="ctr"/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We are HOt5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864" y="1246673"/>
            <a:ext cx="3783780" cy="37837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9" name="Gruppieren 8"/>
          <p:cNvGrpSpPr/>
          <p:nvPr/>
        </p:nvGrpSpPr>
        <p:grpSpPr>
          <a:xfrm>
            <a:off x="1571577" y="310065"/>
            <a:ext cx="2428119" cy="2047482"/>
            <a:chOff x="353838" y="56807"/>
            <a:chExt cx="3550548" cy="299395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57" y="56807"/>
              <a:ext cx="2589597" cy="1942198"/>
            </a:xfrm>
            <a:prstGeom prst="rect">
              <a:avLst/>
            </a:prstGeom>
          </p:spPr>
        </p:pic>
        <p:sp>
          <p:nvSpPr>
            <p:cNvPr id="8" name="Textfeld 7"/>
            <p:cNvSpPr txBox="1"/>
            <p:nvPr/>
          </p:nvSpPr>
          <p:spPr>
            <a:xfrm>
              <a:off x="353838" y="1970643"/>
              <a:ext cx="3550548" cy="108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Friedrich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Lead Artist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Balance Tester</a:t>
              </a:r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629541" y="2521710"/>
            <a:ext cx="2428119" cy="2047482"/>
            <a:chOff x="353838" y="56807"/>
            <a:chExt cx="3550548" cy="2993957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57" y="56807"/>
              <a:ext cx="2589597" cy="1942198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353838" y="1970643"/>
              <a:ext cx="3550548" cy="108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Adrian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Quality Manager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Master </a:t>
              </a: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of</a:t>
              </a:r>
              <a:r>
                <a:rPr lang="de-DE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 </a:t>
              </a: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Robots</a:t>
              </a: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2055387" y="4698234"/>
            <a:ext cx="2965622" cy="2047482"/>
            <a:chOff x="147776" y="56807"/>
            <a:chExt cx="4336519" cy="2993957"/>
          </a:xfrm>
        </p:grpSpPr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926" y="56807"/>
              <a:ext cx="2589597" cy="1942198"/>
            </a:xfrm>
            <a:prstGeom prst="rect">
              <a:avLst/>
            </a:prstGeom>
          </p:spPr>
        </p:pic>
        <p:sp>
          <p:nvSpPr>
            <p:cNvPr id="18" name="Textfeld 17"/>
            <p:cNvSpPr txBox="1"/>
            <p:nvPr/>
          </p:nvSpPr>
          <p:spPr>
            <a:xfrm>
              <a:off x="147776" y="1970643"/>
              <a:ext cx="4336519" cy="108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Leo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Sounddesigner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Assistant</a:t>
              </a:r>
              <a:r>
                <a:rPr lang="de-DE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 Menu Designer</a:t>
              </a: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8195062" y="301822"/>
            <a:ext cx="2428119" cy="2047482"/>
            <a:chOff x="353838" y="56807"/>
            <a:chExt cx="3550548" cy="2993957"/>
          </a:xfrm>
        </p:grpSpPr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57" y="56807"/>
              <a:ext cx="2589597" cy="1942198"/>
            </a:xfrm>
            <a:prstGeom prst="rect">
              <a:avLst/>
            </a:prstGeom>
          </p:spPr>
        </p:pic>
        <p:sp>
          <p:nvSpPr>
            <p:cNvPr id="21" name="Textfeld 20"/>
            <p:cNvSpPr txBox="1"/>
            <p:nvPr/>
          </p:nvSpPr>
          <p:spPr>
            <a:xfrm>
              <a:off x="353838" y="1970643"/>
              <a:ext cx="3550548" cy="108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Patryk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Assistant Designer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Victim of HTML5 </a:t>
              </a: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9187553" y="2538468"/>
            <a:ext cx="2428119" cy="2047482"/>
            <a:chOff x="353838" y="56807"/>
            <a:chExt cx="3550548" cy="2993957"/>
          </a:xfrm>
        </p:grpSpPr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57" y="56807"/>
              <a:ext cx="2589597" cy="1942198"/>
            </a:xfrm>
            <a:prstGeom prst="rect">
              <a:avLst/>
            </a:prstGeom>
          </p:spPr>
        </p:pic>
        <p:sp>
          <p:nvSpPr>
            <p:cNvPr id="24" name="Textfeld 23"/>
            <p:cNvSpPr txBox="1"/>
            <p:nvPr/>
          </p:nvSpPr>
          <p:spPr>
            <a:xfrm>
              <a:off x="353838" y="1970643"/>
              <a:ext cx="3550548" cy="108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Thomas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libGDX</a:t>
              </a: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 Specialist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Junior Developer</a:t>
              </a:r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7648702" y="4698234"/>
            <a:ext cx="2428119" cy="2047482"/>
            <a:chOff x="353838" y="56807"/>
            <a:chExt cx="3550548" cy="2993957"/>
          </a:xfrm>
        </p:grpSpPr>
        <p:pic>
          <p:nvPicPr>
            <p:cNvPr id="26" name="Grafik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57" y="56807"/>
              <a:ext cx="2589597" cy="1942198"/>
            </a:xfrm>
            <a:prstGeom prst="rect">
              <a:avLst/>
            </a:prstGeom>
          </p:spPr>
        </p:pic>
        <p:sp>
          <p:nvSpPr>
            <p:cNvPr id="27" name="Textfeld 26"/>
            <p:cNvSpPr txBox="1"/>
            <p:nvPr/>
          </p:nvSpPr>
          <p:spPr>
            <a:xfrm>
              <a:off x="353838" y="1970643"/>
              <a:ext cx="3550548" cy="108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Felix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Lead Developer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Project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671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Project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HotBall</a:t>
            </a:r>
            <a:b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</a:b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5861" y="1825624"/>
            <a:ext cx="11458474" cy="4888213"/>
          </a:xfrm>
        </p:spPr>
        <p:txBody>
          <a:bodyPr>
            <a:normAutofit/>
          </a:bodyPr>
          <a:lstStyle/>
          <a:p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Softwarepraktikum 2016 FU Berlin, Till </a:t>
            </a:r>
            <a:r>
              <a:rPr lang="de-D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Zoppke</a:t>
            </a:r>
            <a:endPara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Sports Games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Action, Strategy, challenging AI, Time manipulation</a:t>
            </a:r>
          </a:p>
        </p:txBody>
      </p:sp>
      <p:grpSp>
        <p:nvGrpSpPr>
          <p:cNvPr id="7" name="Gruppieren 6"/>
          <p:cNvGrpSpPr/>
          <p:nvPr/>
        </p:nvGrpSpPr>
        <p:grpSpPr>
          <a:xfrm>
            <a:off x="675860" y="3429000"/>
            <a:ext cx="4574063" cy="3218136"/>
            <a:chOff x="675860" y="3429000"/>
            <a:chExt cx="4574063" cy="3218136"/>
          </a:xfrm>
        </p:grpSpPr>
        <p:pic>
          <p:nvPicPr>
            <p:cNvPr id="1028" name="Picture 4" descr="http://calmdowntom.com/wp-content/uploads/2011/06/plan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533" y="3429000"/>
              <a:ext cx="4364718" cy="2721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feld 4"/>
            <p:cNvSpPr txBox="1"/>
            <p:nvPr/>
          </p:nvSpPr>
          <p:spPr>
            <a:xfrm>
              <a:off x="675860" y="6277804"/>
              <a:ext cx="4574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OCR A Extended" panose="02010509020102010303" pitchFamily="50" charset="0"/>
                </a:rPr>
                <a:t>Frozen Synapse, by Mode7 (2011)</a:t>
              </a:r>
              <a:endParaRPr lang="en-US" dirty="0">
                <a:latin typeface="OCR A Extended" panose="02010509020102010303" pitchFamily="50" charset="0"/>
              </a:endParaRP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6614984" y="3429000"/>
            <a:ext cx="4909751" cy="3216368"/>
            <a:chOff x="6614984" y="3429000"/>
            <a:chExt cx="4909751" cy="3216368"/>
          </a:xfrm>
        </p:grpSpPr>
        <p:pic>
          <p:nvPicPr>
            <p:cNvPr id="1030" name="Picture 6" descr="https://superhotgame.com/wp-content/uploads/2015/06/surrnder3-1030x579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984" y="3429000"/>
              <a:ext cx="4840696" cy="2721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feld 8"/>
            <p:cNvSpPr txBox="1"/>
            <p:nvPr/>
          </p:nvSpPr>
          <p:spPr>
            <a:xfrm>
              <a:off x="6614984" y="6276036"/>
              <a:ext cx="4909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OCR A Extended" panose="02010509020102010303" pitchFamily="50" charset="0"/>
                </a:rPr>
                <a:t>Super Hot, by SUPERHOT Team (2016)</a:t>
              </a:r>
              <a:endParaRPr lang="en-US" dirty="0">
                <a:latin typeface="OCR A Extended" panose="02010509020102010303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016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Project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HotBall</a:t>
            </a:r>
            <a:b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</a:b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296135" cy="4888213"/>
          </a:xfrm>
        </p:spPr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Retro-inspired Graphics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Top-Down Perspective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Independent movement and looking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Time-stop: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Tactical Overview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order teammates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 Simple movement &amp; throwing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mechanics</a:t>
            </a:r>
          </a:p>
          <a:p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Intercepts/Tackling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6918325" y="3467100"/>
            <a:ext cx="5168900" cy="3216368"/>
            <a:chOff x="6508750" y="3429000"/>
            <a:chExt cx="5168900" cy="3216368"/>
          </a:xfrm>
        </p:grpSpPr>
        <p:pic>
          <p:nvPicPr>
            <p:cNvPr id="1032" name="Picture 8" descr="http://static.giantbomb.com/uploads/original/0/4992/2297692-hlm5.jpeg"/>
            <p:cNvPicPr preferRelativeResize="0"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8" t="-365" r="6012" b="365"/>
            <a:stretch/>
          </p:blipFill>
          <p:spPr bwMode="auto">
            <a:xfrm>
              <a:off x="6614984" y="3429000"/>
              <a:ext cx="4840696" cy="2721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feld 8"/>
            <p:cNvSpPr txBox="1"/>
            <p:nvPr/>
          </p:nvSpPr>
          <p:spPr>
            <a:xfrm>
              <a:off x="6508750" y="6276036"/>
              <a:ext cx="5168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OCR A Extended" panose="02010509020102010303" pitchFamily="50" charset="0"/>
                </a:rPr>
                <a:t>Hotline Miami, </a:t>
              </a:r>
              <a:r>
                <a:rPr lang="en-US" dirty="0" err="1" smtClean="0">
                  <a:latin typeface="OCR A Extended" panose="02010509020102010303" pitchFamily="50" charset="0"/>
                </a:rPr>
                <a:t>Dennaton</a:t>
              </a:r>
              <a:r>
                <a:rPr lang="en-US" dirty="0" smtClean="0">
                  <a:latin typeface="OCR A Extended" panose="02010509020102010303" pitchFamily="50" charset="0"/>
                </a:rPr>
                <a:t> Games (2012)</a:t>
              </a:r>
              <a:endParaRPr lang="en-US" dirty="0">
                <a:latin typeface="OCR A Extended" panose="02010509020102010303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56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uppieren 20"/>
          <p:cNvGrpSpPr/>
          <p:nvPr/>
        </p:nvGrpSpPr>
        <p:grpSpPr>
          <a:xfrm>
            <a:off x="409575" y="2055813"/>
            <a:ext cx="5334000" cy="4383087"/>
            <a:chOff x="409575" y="2055813"/>
            <a:chExt cx="5334000" cy="4383087"/>
          </a:xfrm>
        </p:grpSpPr>
        <p:sp>
          <p:nvSpPr>
            <p:cNvPr id="7" name="Rechteck 6"/>
            <p:cNvSpPr/>
            <p:nvPr/>
          </p:nvSpPr>
          <p:spPr>
            <a:xfrm>
              <a:off x="409575" y="2055813"/>
              <a:ext cx="5334000" cy="4383087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504824" y="2233891"/>
              <a:ext cx="4772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League-mode ?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Project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HotBall</a:t>
            </a:r>
            <a:b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</a:b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grpSp>
        <p:nvGrpSpPr>
          <p:cNvPr id="20" name="Gruppieren 19"/>
          <p:cNvGrpSpPr/>
          <p:nvPr/>
        </p:nvGrpSpPr>
        <p:grpSpPr>
          <a:xfrm>
            <a:off x="561975" y="2781300"/>
            <a:ext cx="6877050" cy="3495675"/>
            <a:chOff x="561975" y="2781300"/>
            <a:chExt cx="6877050" cy="3495675"/>
          </a:xfrm>
        </p:grpSpPr>
        <p:sp>
          <p:nvSpPr>
            <p:cNvPr id="10" name="Rechteck 9"/>
            <p:cNvSpPr/>
            <p:nvPr/>
          </p:nvSpPr>
          <p:spPr>
            <a:xfrm>
              <a:off x="561975" y="2781300"/>
              <a:ext cx="6877050" cy="3495675"/>
            </a:xfrm>
            <a:prstGeom prst="rect">
              <a:avLst/>
            </a:prstGeom>
            <a:solidFill>
              <a:srgbClr val="FF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738188" y="3025259"/>
              <a:ext cx="1228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Scoring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738188" y="3638550"/>
            <a:ext cx="8420099" cy="2457207"/>
            <a:chOff x="738188" y="3638550"/>
            <a:chExt cx="8420099" cy="2457207"/>
          </a:xfrm>
        </p:grpSpPr>
        <p:sp>
          <p:nvSpPr>
            <p:cNvPr id="11" name="Rechteck 10"/>
            <p:cNvSpPr/>
            <p:nvPr/>
          </p:nvSpPr>
          <p:spPr>
            <a:xfrm>
              <a:off x="738188" y="3638550"/>
              <a:ext cx="8420099" cy="2457207"/>
            </a:xfrm>
            <a:prstGeom prst="rect">
              <a:avLst/>
            </a:prstGeom>
            <a:solidFill>
              <a:srgbClr val="FF993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990600" y="3929342"/>
              <a:ext cx="5915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Time-manipulation to maintain an overview 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990600" y="4476751"/>
            <a:ext cx="9734550" cy="1362076"/>
            <a:chOff x="990600" y="4476751"/>
            <a:chExt cx="9734550" cy="1362076"/>
          </a:xfrm>
        </p:grpSpPr>
        <p:sp>
          <p:nvSpPr>
            <p:cNvPr id="12" name="Rechteck 11"/>
            <p:cNvSpPr/>
            <p:nvPr/>
          </p:nvSpPr>
          <p:spPr>
            <a:xfrm>
              <a:off x="990600" y="4476751"/>
              <a:ext cx="9734550" cy="1362076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1171575" y="4973123"/>
              <a:ext cx="7077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Simple 2D Basketball Game with a competent AI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Development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296135" cy="4888213"/>
          </a:xfrm>
        </p:spPr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Tools used: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Java</a:t>
            </a:r>
          </a:p>
          <a:p>
            <a:pPr lvl="1"/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libGDX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pPr lvl="1"/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Gradle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NetBeans</a:t>
            </a:r>
          </a:p>
          <a:p>
            <a:pPr lvl="1"/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Git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/GitHub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Gimp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Adobe Photoshop CS2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paint.net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Slack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Trello</a:t>
            </a:r>
          </a:p>
          <a:p>
            <a:pPr lvl="1"/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Voronoi-Grapher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3074" name="Picture 2" descr="https://upload.wikimedia.org/wikipedia/en/8/88/Java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5" y="0"/>
            <a:ext cx="2317750" cy="23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2.githubusercontent.com/u/509841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050" y="520701"/>
            <a:ext cx="1698624" cy="16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avatars3.githubusercontent.com/u/124156?v=3&amp;s=4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520701"/>
            <a:ext cx="1698624" cy="16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file-extensions.org/imgs/app-icon/128/5149/netbeans-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364" y="245268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git-scm.com/images/logos/downloads/Git-Icon-1788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4" y="2317750"/>
            <a:ext cx="1447799" cy="144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cdn4.iconfinder.com/data/icons/iconsimple-logotypes/512/github-25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525" y="2452686"/>
            <a:ext cx="1279524" cy="127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upload.wikimedia.org/wikipedia/commons/thumb/4/45/The_GIMP_icon_-_gnome.svg/1000px-The_GIMP_icon_-_gnome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66" y="3938585"/>
            <a:ext cx="1454152" cy="145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webestools.com/ftp/ybouane/scripts_tutorials/photoshop/logo_photoshop/img_final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1" y="3986212"/>
            <a:ext cx="1406525" cy="140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syprus.com/paintnet/PaintDotNet_3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72" y="3938585"/>
            <a:ext cx="1454152" cy="145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s://upload.wikimedia.org/wikipedia/en/7/76/Slack_Icon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930" y="5247095"/>
            <a:ext cx="1538824" cy="153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dab1nmslvvntp.cloudfront.net/wp-content/uploads/2014/07/1404909698trello-ico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330" y="5478838"/>
            <a:ext cx="1294606" cy="129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065" y="5490454"/>
            <a:ext cx="1247367" cy="12473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6369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3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Development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88213"/>
          </a:xfrm>
        </p:spPr>
        <p:txBody>
          <a:bodyPr>
            <a:normAutofit/>
          </a:bodyPr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3 week plan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Week 1: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Proof of concept prototype in pure Java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Researching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libGDX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Early design decisions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Week 2: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Porting to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libGDX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Implementing the AI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Completing all features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Week 3: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Testing/Fixing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25" y="3028657"/>
            <a:ext cx="3572460" cy="357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2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Development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4423189" cy="4888213"/>
          </a:xfrm>
        </p:spPr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Week 1: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Working Prototype</a:t>
            </a:r>
          </a:p>
          <a:p>
            <a:pPr marL="457200" lvl="1" indent="0">
              <a:buNone/>
            </a:pP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Week 2: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Weak/bugged AI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Missing features</a:t>
            </a:r>
          </a:p>
          <a:p>
            <a:pPr lvl="2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Scoring</a:t>
            </a:r>
          </a:p>
          <a:p>
            <a:pPr lvl="2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Menu</a:t>
            </a:r>
          </a:p>
          <a:p>
            <a:pPr marL="914400" lvl="2" indent="0">
              <a:buNone/>
            </a:pP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Week 3: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HTML5</a:t>
            </a:r>
          </a:p>
        </p:txBody>
      </p:sp>
      <p:grpSp>
        <p:nvGrpSpPr>
          <p:cNvPr id="17" name="Gruppieren 16"/>
          <p:cNvGrpSpPr/>
          <p:nvPr/>
        </p:nvGrpSpPr>
        <p:grpSpPr>
          <a:xfrm>
            <a:off x="7896225" y="3028657"/>
            <a:ext cx="3572460" cy="3572460"/>
            <a:chOff x="7896225" y="3028657"/>
            <a:chExt cx="3572460" cy="3572460"/>
          </a:xfrm>
        </p:grpSpPr>
        <p:grpSp>
          <p:nvGrpSpPr>
            <p:cNvPr id="16" name="Gruppieren 15"/>
            <p:cNvGrpSpPr/>
            <p:nvPr/>
          </p:nvGrpSpPr>
          <p:grpSpPr>
            <a:xfrm>
              <a:off x="7896225" y="3028657"/>
              <a:ext cx="3572460" cy="3572460"/>
              <a:chOff x="7896225" y="3028657"/>
              <a:chExt cx="3572460" cy="3572460"/>
            </a:xfrm>
          </p:grpSpPr>
          <p:pic>
            <p:nvPicPr>
              <p:cNvPr id="5" name="Grafik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6225" y="3028657"/>
                <a:ext cx="3572460" cy="3572460"/>
              </a:xfrm>
              <a:prstGeom prst="rect">
                <a:avLst/>
              </a:prstGeom>
            </p:spPr>
          </p:pic>
          <p:cxnSp>
            <p:nvCxnSpPr>
              <p:cNvPr id="7" name="Gerader Verbinder 6"/>
              <p:cNvCxnSpPr/>
              <p:nvPr/>
            </p:nvCxnSpPr>
            <p:spPr>
              <a:xfrm flipV="1">
                <a:off x="9934575" y="4190268"/>
                <a:ext cx="466725" cy="1315308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feld 9"/>
              <p:cNvSpPr txBox="1"/>
              <p:nvPr/>
            </p:nvSpPr>
            <p:spPr>
              <a:xfrm>
                <a:off x="10158412" y="4243685"/>
                <a:ext cx="117157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 smtClean="0">
                    <a:solidFill>
                      <a:srgbClr val="FF0000"/>
                    </a:solidFill>
                  </a:rPr>
                  <a:t>5</a:t>
                </a:r>
                <a:endParaRPr lang="en-US" sz="96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3" name="Textfeld 12"/>
            <p:cNvSpPr txBox="1"/>
            <p:nvPr/>
          </p:nvSpPr>
          <p:spPr>
            <a:xfrm>
              <a:off x="8886824" y="3514285"/>
              <a:ext cx="18573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Deadline</a:t>
              </a:r>
              <a:endParaRPr lang="en-US" sz="2000" b="1" dirty="0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7372643" y="368795"/>
            <a:ext cx="4876800" cy="2781629"/>
            <a:chOff x="7372643" y="368795"/>
            <a:chExt cx="4876800" cy="2781629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8905" y="368795"/>
              <a:ext cx="3212337" cy="2402979"/>
            </a:xfrm>
            <a:prstGeom prst="rect">
              <a:avLst/>
            </a:prstGeom>
          </p:spPr>
        </p:pic>
        <p:sp>
          <p:nvSpPr>
            <p:cNvPr id="18" name="Textfeld 17"/>
            <p:cNvSpPr txBox="1"/>
            <p:nvPr/>
          </p:nvSpPr>
          <p:spPr>
            <a:xfrm>
              <a:off x="7372643" y="2811870"/>
              <a:ext cx="4876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OCR A Extended" panose="02010509020102010303" pitchFamily="50" charset="0"/>
                </a:rPr>
                <a:t>HotBall Prototype, Felix Wiener (2016)</a:t>
              </a:r>
              <a:endParaRPr lang="en-US" sz="1600" dirty="0">
                <a:latin typeface="OCR A Extended" panose="02010509020102010303" pitchFamily="50" charset="0"/>
              </a:endParaRPr>
            </a:p>
          </p:txBody>
        </p:sp>
      </p:grpSp>
      <p:pic>
        <p:nvPicPr>
          <p:cNvPr id="8194" name="Picture 2" descr="https://s3.amazonaws.com/images.seroundtable.com/t-google-404-129907198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389" y="1647444"/>
            <a:ext cx="1866900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upload.wikimedia.org/wikipedia/commons/thumb/8/89/Duct-tape.jpg/1166px-Duct-tap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087" y="4533480"/>
            <a:ext cx="2213795" cy="194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5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</Words>
  <Application>Microsoft Office PowerPoint</Application>
  <PresentationFormat>Breitbild</PresentationFormat>
  <Paragraphs>124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OCR A Extended</vt:lpstr>
      <vt:lpstr>Calibri</vt:lpstr>
      <vt:lpstr>NCAA Illinois Fighting Illini</vt:lpstr>
      <vt:lpstr>Narkisim</vt:lpstr>
      <vt:lpstr>Calibri Light</vt:lpstr>
      <vt:lpstr>Gungsuh</vt:lpstr>
      <vt:lpstr>Arial</vt:lpstr>
      <vt:lpstr>Office Theme</vt:lpstr>
      <vt:lpstr>PowerPoint-Präsentation</vt:lpstr>
      <vt:lpstr>Structure</vt:lpstr>
      <vt:lpstr>We are HOt5</vt:lpstr>
      <vt:lpstr>Project HotBall </vt:lpstr>
      <vt:lpstr>Project HotBall </vt:lpstr>
      <vt:lpstr>Project HotBall </vt:lpstr>
      <vt:lpstr>Development</vt:lpstr>
      <vt:lpstr>Development</vt:lpstr>
      <vt:lpstr>Development</vt:lpstr>
      <vt:lpstr>Key Features</vt:lpstr>
      <vt:lpstr>Key Features: Tacklezones</vt:lpstr>
      <vt:lpstr>Key Features:: AI</vt:lpstr>
      <vt:lpstr>Live Demo</vt:lpstr>
      <vt:lpstr>Thank you for your attention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Dromlius</dc:creator>
  <cp:lastModifiedBy>Inga Röhl</cp:lastModifiedBy>
  <cp:revision>30</cp:revision>
  <dcterms:created xsi:type="dcterms:W3CDTF">2016-03-24T05:11:28Z</dcterms:created>
  <dcterms:modified xsi:type="dcterms:W3CDTF">2016-03-24T13:03:25Z</dcterms:modified>
</cp:coreProperties>
</file>